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4" r:id="rId4"/>
    <p:sldId id="272" r:id="rId5"/>
    <p:sldId id="258" r:id="rId6"/>
    <p:sldId id="260" r:id="rId7"/>
    <p:sldId id="270" r:id="rId8"/>
    <p:sldId id="261" r:id="rId9"/>
    <p:sldId id="265" r:id="rId10"/>
    <p:sldId id="273" r:id="rId11"/>
    <p:sldId id="268" r:id="rId12"/>
    <p:sldId id="274" r:id="rId13"/>
    <p:sldId id="271" r:id="rId14"/>
    <p:sldId id="263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9F899F-1B19-43BF-B66F-D2238D5124EF}" type="datetimeFigureOut">
              <a:rPr lang="en-CA" smtClean="0"/>
              <a:t>06/01/2018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910FB4-E26A-4CB4-BD76-BA9627A31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7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97BEE6-FA38-45D5-9243-622254B2D5AD}" type="datetimeFigureOut">
              <a:rPr lang="en-CA" smtClean="0"/>
              <a:t>06/01/2018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02BE56-5648-4964-A9BF-6C904CFD12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57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BE56-5648-4964-A9BF-6C904CFD125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22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BE56-5648-4964-A9BF-6C904CFD12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65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BE56-5648-4964-A9BF-6C904CFD125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43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BE56-5648-4964-A9BF-6C904CFD125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40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BE56-5648-4964-A9BF-6C904CFD125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72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914400"/>
            <a:ext cx="3495176" cy="2743200"/>
          </a:xfrm>
        </p:spPr>
        <p:txBody>
          <a:bodyPr>
            <a:noAutofit/>
          </a:bodyPr>
          <a:lstStyle/>
          <a:p>
            <a:r>
              <a:rPr lang="en-CA" sz="3200" dirty="0"/>
              <a:t>Practical Tips for Finding, Training and Keeping Quality Insectary Workers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r="32717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4734631" y="4343401"/>
            <a:ext cx="3300573" cy="1309250"/>
          </a:xfrm>
        </p:spPr>
        <p:txBody>
          <a:bodyPr>
            <a:normAutofit fontScale="92500" lnSpcReduction="20000"/>
          </a:bodyPr>
          <a:lstStyle/>
          <a:p>
            <a:r>
              <a:rPr lang="en-CA" sz="1200" dirty="0"/>
              <a:t>Angela Hale</a:t>
            </a:r>
          </a:p>
          <a:p>
            <a:r>
              <a:rPr lang="en-CA" sz="1200" dirty="0"/>
              <a:t>Entomologist/Consultant </a:t>
            </a:r>
          </a:p>
          <a:p>
            <a:r>
              <a:rPr lang="en-CA" sz="1200" dirty="0"/>
              <a:t>Biobest Biological Systems</a:t>
            </a:r>
          </a:p>
          <a:p>
            <a:endParaRPr lang="en-CA" sz="1200" dirty="0"/>
          </a:p>
          <a:p>
            <a:r>
              <a:rPr lang="en-CA" sz="1200" dirty="0"/>
              <a:t>Richard Ward</a:t>
            </a:r>
          </a:p>
          <a:p>
            <a:r>
              <a:rPr lang="en-CA" sz="1200" dirty="0"/>
              <a:t>Director of Business Development</a:t>
            </a:r>
          </a:p>
          <a:p>
            <a:r>
              <a:rPr lang="en-CA" sz="1200" dirty="0"/>
              <a:t>Beneficial Insectary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55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B0562-A8E1-4FC5-BC7B-23CF838D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724936"/>
          </a:xfrm>
        </p:spPr>
        <p:txBody>
          <a:bodyPr/>
          <a:lstStyle/>
          <a:p>
            <a:r>
              <a:rPr lang="en-CA" dirty="0"/>
              <a:t>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AA778-8905-4863-B078-E2721B5B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4267200"/>
          </a:xfrm>
        </p:spPr>
        <p:txBody>
          <a:bodyPr>
            <a:normAutofit fontScale="85000" lnSpcReduction="10000"/>
          </a:bodyPr>
          <a:lstStyle/>
          <a:p>
            <a:r>
              <a:rPr lang="en-CA" sz="3300" dirty="0"/>
              <a:t>General</a:t>
            </a:r>
          </a:p>
          <a:p>
            <a:r>
              <a:rPr lang="en-CA" sz="3300" dirty="0"/>
              <a:t>Allergens- bee stings, bites, rashes from mite hairs, respiratory problems</a:t>
            </a:r>
          </a:p>
          <a:p>
            <a:r>
              <a:rPr lang="en-CA" sz="3300" dirty="0"/>
              <a:t>Pathogens-fungal spores</a:t>
            </a:r>
          </a:p>
          <a:p>
            <a:r>
              <a:rPr lang="en-CA" sz="3300" dirty="0"/>
              <a:t>Dust masks, respirators, protective clothing, eyewash stations</a:t>
            </a:r>
          </a:p>
          <a:p>
            <a:r>
              <a:rPr lang="en-CA" sz="3300" dirty="0"/>
              <a:t>Monthly safety meetings (good time to get together and discuss general issues at the same time)</a:t>
            </a:r>
          </a:p>
          <a:p>
            <a:pPr marL="6858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469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568124"/>
          </a:xfrm>
        </p:spPr>
        <p:txBody>
          <a:bodyPr>
            <a:normAutofit fontScale="90000"/>
          </a:bodyPr>
          <a:lstStyle/>
          <a:p>
            <a:r>
              <a:rPr lang="en-CA" dirty="0"/>
              <a:t>Team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4733365" y="3276600"/>
            <a:ext cx="3309803" cy="2590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Job shadowing to understand how each position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Cross-training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Benefits</a:t>
            </a:r>
          </a:p>
          <a:p>
            <a:endParaRPr lang="en-CA" sz="2400" i="1" dirty="0"/>
          </a:p>
        </p:txBody>
      </p:sp>
      <p:pic>
        <p:nvPicPr>
          <p:cNvPr id="7" name="Picture 4" descr="G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908208" cy="30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1142CE-5A7C-4D88-8913-6E6294A6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can go wrong?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6F396DE-5D81-434C-BDA2-5A2ED517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Smart phone/social media</a:t>
            </a:r>
          </a:p>
          <a:p>
            <a:r>
              <a:rPr lang="en-CA" sz="2800" dirty="0"/>
              <a:t>Poor work ethic</a:t>
            </a:r>
          </a:p>
          <a:p>
            <a:r>
              <a:rPr lang="en-CA" sz="2800" dirty="0"/>
              <a:t>Poor skills, no ‘feel’ for insectary work</a:t>
            </a:r>
          </a:p>
          <a:p>
            <a:r>
              <a:rPr lang="en-CA" sz="2800" dirty="0"/>
              <a:t>Micro-management with no flexibility</a:t>
            </a:r>
          </a:p>
          <a:p>
            <a:r>
              <a:rPr lang="en-CA" sz="2800" dirty="0"/>
              <a:t>3 month probationary period useful</a:t>
            </a:r>
          </a:p>
        </p:txBody>
      </p:sp>
    </p:spTree>
    <p:extLst>
      <p:ext uri="{BB962C8B-B14F-4D97-AF65-F5344CB8AC3E}">
        <p14:creationId xmlns:p14="http://schemas.microsoft.com/office/powerpoint/2010/main" val="393742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Positive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Pride in a job well done</a:t>
            </a:r>
          </a:p>
          <a:p>
            <a:r>
              <a:rPr lang="en-CA" dirty="0"/>
              <a:t>Belief in value of type of employment</a:t>
            </a:r>
          </a:p>
          <a:p>
            <a:r>
              <a:rPr lang="en-CA" dirty="0"/>
              <a:t>Bonuses based on company performance</a:t>
            </a:r>
          </a:p>
          <a:p>
            <a:r>
              <a:rPr lang="en-CA" dirty="0"/>
              <a:t>Health Benefits</a:t>
            </a:r>
          </a:p>
          <a:p>
            <a:r>
              <a:rPr lang="en-CA" dirty="0"/>
              <a:t>Fun events, annual awards</a:t>
            </a:r>
          </a:p>
        </p:txBody>
      </p:sp>
    </p:spTree>
    <p:extLst>
      <p:ext uri="{BB962C8B-B14F-4D97-AF65-F5344CB8AC3E}">
        <p14:creationId xmlns:p14="http://schemas.microsoft.com/office/powerpoint/2010/main" val="420366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119" y="1532082"/>
            <a:ext cx="5551053" cy="41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62200"/>
            <a:ext cx="6777317" cy="3810001"/>
          </a:xfrm>
        </p:spPr>
        <p:txBody>
          <a:bodyPr>
            <a:normAutofit/>
          </a:bodyPr>
          <a:lstStyle/>
          <a:p>
            <a:r>
              <a:rPr lang="en-CA" sz="2800" dirty="0"/>
              <a:t>Hire slowly, fire quickly</a:t>
            </a:r>
          </a:p>
          <a:p>
            <a:r>
              <a:rPr lang="en-CA" sz="2800" dirty="0"/>
              <a:t>Take time to train well</a:t>
            </a:r>
          </a:p>
          <a:p>
            <a:r>
              <a:rPr lang="en-CA" sz="2800" dirty="0"/>
              <a:t>Encourage and support continuing education</a:t>
            </a:r>
          </a:p>
          <a:p>
            <a:r>
              <a:rPr lang="en-CA" sz="2800" dirty="0"/>
              <a:t>Team build and reward individual and company performance</a:t>
            </a:r>
          </a:p>
          <a:p>
            <a:r>
              <a:rPr lang="en-CA" sz="2800" dirty="0"/>
              <a:t>Ask questions and listen!</a:t>
            </a:r>
          </a:p>
        </p:txBody>
      </p:sp>
    </p:spTree>
    <p:extLst>
      <p:ext uri="{BB962C8B-B14F-4D97-AF65-F5344CB8AC3E}">
        <p14:creationId xmlns:p14="http://schemas.microsoft.com/office/powerpoint/2010/main" val="174991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4038600"/>
          </a:xfrm>
        </p:spPr>
        <p:txBody>
          <a:bodyPr>
            <a:normAutofit/>
          </a:bodyPr>
          <a:lstStyle/>
          <a:p>
            <a:r>
              <a:rPr lang="en-CA" sz="2800" dirty="0"/>
              <a:t>Introduction and background</a:t>
            </a:r>
          </a:p>
          <a:p>
            <a:r>
              <a:rPr lang="en-CA" sz="2800" dirty="0"/>
              <a:t>Hiring and firing</a:t>
            </a:r>
          </a:p>
          <a:p>
            <a:r>
              <a:rPr lang="en-CA" sz="2800" dirty="0"/>
              <a:t>Unique qualities for insectary staff</a:t>
            </a:r>
          </a:p>
          <a:p>
            <a:r>
              <a:rPr lang="en-CA" sz="2800" dirty="0"/>
              <a:t>Health and Safety</a:t>
            </a:r>
          </a:p>
          <a:p>
            <a:r>
              <a:rPr lang="en-CA" sz="2800" dirty="0"/>
              <a:t>Retention, rewards and continuing education</a:t>
            </a:r>
          </a:p>
          <a:p>
            <a:r>
              <a:rPr lang="en-CA" sz="2800" dirty="0"/>
              <a:t>Q &amp;A</a:t>
            </a:r>
          </a:p>
        </p:txBody>
      </p:sp>
    </p:spTree>
    <p:extLst>
      <p:ext uri="{BB962C8B-B14F-4D97-AF65-F5344CB8AC3E}">
        <p14:creationId xmlns:p14="http://schemas.microsoft.com/office/powerpoint/2010/main" val="92752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77724"/>
          </a:xfrm>
        </p:spPr>
        <p:txBody>
          <a:bodyPr>
            <a:normAutofit fontScale="90000"/>
          </a:bodyPr>
          <a:lstStyle/>
          <a:p>
            <a:r>
              <a:rPr lang="en-CA" dirty="0"/>
              <a:t>Scale of Production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962401"/>
            <a:ext cx="3309803" cy="171931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Lab rearing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Low tech- tri-trophic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High tech-factitious prey or artificial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Factory scale mass-production of sterile insects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962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006979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F24AD-F3BE-42F7-AE17-2D8F0100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A3D8D-8142-4828-A394-EDA7329A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971800"/>
            <a:ext cx="6777317" cy="2860829"/>
          </a:xfrm>
        </p:spPr>
        <p:txBody>
          <a:bodyPr/>
          <a:lstStyle/>
          <a:p>
            <a:pPr marL="68580" indent="0">
              <a:buNone/>
            </a:pPr>
            <a:r>
              <a:rPr lang="en-CA" sz="3200" dirty="0"/>
              <a:t>Principles and Procedures for Rearing High Quality Insects</a:t>
            </a:r>
          </a:p>
          <a:p>
            <a:pPr marL="68580" indent="0">
              <a:buNone/>
            </a:pPr>
            <a:r>
              <a:rPr lang="en-CA" dirty="0"/>
              <a:t>John C Schneider, Editor</a:t>
            </a:r>
          </a:p>
          <a:p>
            <a:pPr marL="68580" indent="0">
              <a:buNone/>
            </a:pPr>
            <a:r>
              <a:rPr lang="en-CA" dirty="0"/>
              <a:t>Copyright 2009 MSU</a:t>
            </a:r>
          </a:p>
          <a:p>
            <a:pPr marL="68580" indent="0">
              <a:buNone/>
            </a:pPr>
            <a:r>
              <a:rPr lang="en-CA" dirty="0"/>
              <a:t>(Chapter 3, The Insectary Manager</a:t>
            </a:r>
          </a:p>
          <a:p>
            <a:pPr marL="68580" indent="0">
              <a:buNone/>
            </a:pPr>
            <a:r>
              <a:rPr lang="en-CA" dirty="0"/>
              <a:t>William R Fisher)</a:t>
            </a:r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622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Hiring: Education and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572001"/>
          </a:xfrm>
        </p:spPr>
        <p:txBody>
          <a:bodyPr>
            <a:normAutofit/>
          </a:bodyPr>
          <a:lstStyle/>
          <a:p>
            <a:r>
              <a:rPr lang="en-CA" dirty="0"/>
              <a:t>Level of education depends on position to be filled </a:t>
            </a:r>
          </a:p>
          <a:p>
            <a:r>
              <a:rPr lang="en-CA" dirty="0"/>
              <a:t>Passion, commitment and reliability more important than education</a:t>
            </a:r>
          </a:p>
          <a:p>
            <a:r>
              <a:rPr lang="en-CA" dirty="0"/>
              <a:t>Mass-Rearing workshop graduates</a:t>
            </a:r>
          </a:p>
          <a:p>
            <a:r>
              <a:rPr lang="en-CA" dirty="0"/>
              <a:t>Entomology, horticulture, university co-op</a:t>
            </a:r>
          </a:p>
          <a:p>
            <a:r>
              <a:rPr lang="en-CA" dirty="0"/>
              <a:t>Must have a ‘feel’, sixth sense, ‘green-thumb’</a:t>
            </a:r>
          </a:p>
          <a:p>
            <a:r>
              <a:rPr lang="en-CA" dirty="0"/>
              <a:t>Cook, food processing, livestock</a:t>
            </a:r>
          </a:p>
          <a:p>
            <a:r>
              <a:rPr lang="en-CA" dirty="0"/>
              <a:t>Not be scared or repulsed by insects and spiders!</a:t>
            </a:r>
          </a:p>
        </p:txBody>
      </p:sp>
    </p:spTree>
    <p:extLst>
      <p:ext uri="{BB962C8B-B14F-4D97-AF65-F5344CB8AC3E}">
        <p14:creationId xmlns:p14="http://schemas.microsoft.com/office/powerpoint/2010/main" val="3497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524339"/>
            <a:ext cx="3313355" cy="1057061"/>
          </a:xfrm>
        </p:spPr>
        <p:txBody>
          <a:bodyPr>
            <a:normAutofit fontScale="90000"/>
          </a:bodyPr>
          <a:lstStyle/>
          <a:p>
            <a:r>
              <a:rPr lang="en-CA" dirty="0"/>
              <a:t>Training</a:t>
            </a:r>
            <a:br>
              <a:rPr lang="en-CA" dirty="0"/>
            </a:b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33365" y="3276600"/>
            <a:ext cx="3309803" cy="25146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Buddy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Standard Operating Procedures (SOP)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Study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Meetings</a:t>
            </a:r>
          </a:p>
          <a:p>
            <a:endParaRPr lang="en-CA" sz="2400" i="1" dirty="0"/>
          </a:p>
        </p:txBody>
      </p:sp>
      <p:pic>
        <p:nvPicPr>
          <p:cNvPr id="6" name="Picture 3" descr="Study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91000" cy="29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415724"/>
          </a:xfrm>
        </p:spPr>
        <p:txBody>
          <a:bodyPr>
            <a:normAutofit fontScale="90000"/>
          </a:bodyPr>
          <a:lstStyle/>
          <a:p>
            <a:r>
              <a:rPr lang="en-CA" sz="2800" dirty="0"/>
              <a:t>Climate and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276600"/>
            <a:ext cx="3309803" cy="266699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Relative Humidity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Air Circulation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Disease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Avoid contamination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9" y="3657600"/>
            <a:ext cx="381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6" y="152400"/>
            <a:ext cx="24446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19426" y="2360097"/>
            <a:ext cx="3533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19426" y="4234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715" y="1162917"/>
            <a:ext cx="5811983" cy="43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1" y="2438401"/>
            <a:ext cx="3313355" cy="685799"/>
          </a:xfrm>
        </p:spPr>
        <p:txBody>
          <a:bodyPr/>
          <a:lstStyle/>
          <a:p>
            <a:r>
              <a:rPr lang="en-CA" dirty="0"/>
              <a:t>Training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33365" y="3124200"/>
            <a:ext cx="3309803" cy="28955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Maps/Signage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Tyvek Suits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Moats/Footbaths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Showers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Change of Clothing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3502152" cy="2626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537</TotalTime>
  <Words>349</Words>
  <Application>Microsoft Office PowerPoint</Application>
  <PresentationFormat>On-screen Show (4:3)</PresentationFormat>
  <Paragraphs>92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Practical Tips for Finding, Training and Keeping Quality Insectary Workers</vt:lpstr>
      <vt:lpstr>Outline</vt:lpstr>
      <vt:lpstr>Scale of Production </vt:lpstr>
      <vt:lpstr>Reference</vt:lpstr>
      <vt:lpstr>Hiring: Education and Experience</vt:lpstr>
      <vt:lpstr>Training </vt:lpstr>
      <vt:lpstr>Climate and Communication</vt:lpstr>
      <vt:lpstr>PowerPoint Presentation</vt:lpstr>
      <vt:lpstr>Training Tools</vt:lpstr>
      <vt:lpstr>Health and Safety</vt:lpstr>
      <vt:lpstr>Team Building</vt:lpstr>
      <vt:lpstr>What can go wrong?</vt:lpstr>
      <vt:lpstr>Positive Work Environment</vt:lpstr>
      <vt:lpstr>PowerPoint Presentation</vt:lpstr>
      <vt:lpstr>In Summary: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Control for Urban Gardens</dc:title>
  <dc:creator>Angie Hale</dc:creator>
  <cp:lastModifiedBy>IFAS Entomology &amp; Nematology</cp:lastModifiedBy>
  <cp:revision>72</cp:revision>
  <cp:lastPrinted>2017-11-10T23:21:15Z</cp:lastPrinted>
  <dcterms:created xsi:type="dcterms:W3CDTF">2006-08-16T00:00:00Z</dcterms:created>
  <dcterms:modified xsi:type="dcterms:W3CDTF">2018-01-06T17:28:17Z</dcterms:modified>
</cp:coreProperties>
</file>